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7" r:id="rId3"/>
    <p:sldMasterId id="2147483689" r:id="rId4"/>
  </p:sldMasterIdLst>
  <p:notesMasterIdLst>
    <p:notesMasterId r:id="rId16"/>
  </p:notesMasterIdLst>
  <p:handoutMasterIdLst>
    <p:handoutMasterId r:id="rId17"/>
  </p:handoutMasterIdLst>
  <p:sldIdLst>
    <p:sldId id="263" r:id="rId5"/>
    <p:sldId id="286" r:id="rId6"/>
    <p:sldId id="292" r:id="rId7"/>
    <p:sldId id="279" r:id="rId8"/>
    <p:sldId id="283" r:id="rId9"/>
    <p:sldId id="284" r:id="rId10"/>
    <p:sldId id="285" r:id="rId11"/>
    <p:sldId id="293" r:id="rId12"/>
    <p:sldId id="294" r:id="rId13"/>
    <p:sldId id="295" r:id="rId14"/>
    <p:sldId id="289" r:id="rId15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1" autoAdjust="0"/>
    <p:restoredTop sz="94629" autoAdjust="0"/>
  </p:normalViewPr>
  <p:slideViewPr>
    <p:cSldViewPr>
      <p:cViewPr>
        <p:scale>
          <a:sx n="106" d="100"/>
          <a:sy n="106" d="100"/>
        </p:scale>
        <p:origin x="-522" y="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79F1A2-1E69-4694-B6C1-64BC6A4D07EA}" type="datetimeFigureOut">
              <a:rPr lang="es-ES" smtClean="0"/>
              <a:t>16/01/2014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86D092-9CBF-43F3-9A19-A90CF434F3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2318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6B9539-8DBB-4D2D-8D23-D7CD2F900701}" type="datetimeFigureOut">
              <a:rPr lang="es-ES" smtClean="0"/>
              <a:t>16/01/2014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AFB692-B13D-4FE5-A382-52B0E763BE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12373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88116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77724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s-ES" noProof="0" smtClean="0"/>
              <a:t>Haga clic para modificar el estilo de título del patrón</a:t>
            </a:r>
            <a:endParaRPr lang="en-US" noProof="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64008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 smtClean="0"/>
              <a:t>Haga clic para modificar el estilo de subtítulo del patrón</a:t>
            </a:r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B49F95-6FA3-4D29-BCBA-54706A6005E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BFBB8F-433B-49A6-8CF1-DE714861ED0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B43130-97B2-4970-9DC9-8926EDE70CC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8035F9-0B51-4F6D-A88B-CA6258438DF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7E5439-B810-4D68-A423-F8B56704B93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F73ED6-823C-4C45-A0B0-ABBE5CE48DB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D1795FA5-5CC6-4E7B-B427-E97A5F9D982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C31A380-DE41-4D6B-8F04-6B4BF573780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93631BC-FC9C-4DC8-AF55-1FE3656C70C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F730676-DC7D-45B8-92E0-C11185AF031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09075CC-F7CD-4DBC-8656-D897C599C89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04B8A88-6876-4C8F-BB7D-063F781AE45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6A20156-645E-4E1B-9032-1A0842F2812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15BCD815-B5E2-4B9C-B8C7-4D28C821310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EA06111-44A5-4D26-B812-DBD2EF49560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C097C88-FFC8-4B04-8F02-3ECC5358163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1256FD9-2A4F-432C-9F20-10C18474A20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59344AB2-E601-455E-B6C8-7FF0A77F0E8B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84567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7CCAC47-341C-45F5-AE1C-B106AB402B77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78758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F4FCBFA-80A6-4551-8886-462C5EE2545E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96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C2B7599-FA1D-48C4-A910-608F4F040461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59985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9FDBFA8-8845-45C4-961A-DB46296E5CEE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82664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DBB37C-07AC-472A-8E5C-24D2FDA6C959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8551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13DC77-5CC8-45B9-BAC7-0546BD38FC5F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0251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05221C19-7F63-4429-92B1-3801EDE79049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30812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E39F292-9FB9-4CCD-B50F-14BA213859E1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942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C0AE3F9-7A0E-4BDA-8D9C-A74D7BCCC4B7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61827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D64BDDB-F698-45A3-A685-D6621272708B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497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05594-EB7B-4C3C-B06C-B23F8A07BA2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66CA4B-7B92-4074-A44D-2F5D66E9916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D3403-5AFA-42EB-8B51-6C09AF36E90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A9112-1810-43A0-878C-BE1F8E2F64C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9AFB9-B7F0-4472-A493-9C8824A9148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fld id="{9BC5C9A2-CE05-49A7-B33C-EF92FEDF50A5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s-ES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3076" name="Group 11"/>
          <p:cNvGrpSpPr>
            <a:grpSpLocks/>
          </p:cNvGrpSpPr>
          <p:nvPr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">
                <a:solidFill>
                  <a:srgbClr val="FFFFFF"/>
                </a:solidFill>
                <a:ea typeface="ヒラギノ角ゴ Pro W3" charset="-128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">
                <a:solidFill>
                  <a:srgbClr val="FFFFFF"/>
                </a:solidFill>
                <a:ea typeface="ヒラギノ角ゴ Pro W3" charset="-128"/>
              </a:endParaRPr>
            </a:p>
          </p:txBody>
        </p:sp>
        <p:pic>
          <p:nvPicPr>
            <p:cNvPr id="3081" name="Picture 1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2" name="Picture 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3" name="Picture 1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3076" name="Group 11"/>
          <p:cNvGrpSpPr>
            <a:grpSpLocks/>
          </p:cNvGrpSpPr>
          <p:nvPr userDrawn="1"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pic>
          <p:nvPicPr>
            <p:cNvPr id="3081" name="Picture 1"/>
            <p:cNvPicPr>
              <a:picLocks noChangeAspect="1" noChangeArrowheads="1"/>
            </p:cNvPicPr>
            <p:nvPr userDrawn="1"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2" name="Picture 1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3" name="Picture 1"/>
            <p:cNvPicPr>
              <a:picLocks noChangeAspect="1" noChangeArrowheads="1"/>
            </p:cNvPicPr>
            <p:nvPr userDrawn="1"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5791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ft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idx="4294967295"/>
          </p:nvPr>
        </p:nvSpPr>
        <p:spPr>
          <a:xfrm>
            <a:off x="522654" y="2132856"/>
            <a:ext cx="8194702" cy="936625"/>
          </a:xfrm>
        </p:spPr>
        <p:txBody>
          <a:bodyPr>
            <a:normAutofit fontScale="90000"/>
          </a:bodyPr>
          <a:lstStyle/>
          <a:p>
            <a:r>
              <a:rPr lang="es-CL" sz="4900" b="1" dirty="0" smtClean="0">
                <a:latin typeface="Century Gothic" pitchFamily="34" charset="0"/>
              </a:rPr>
              <a:t>Ranking Nº 4 de Infracciones </a:t>
            </a:r>
            <a:br>
              <a:rPr lang="es-CL" sz="4900" b="1" dirty="0" smtClean="0">
                <a:latin typeface="Century Gothic" pitchFamily="34" charset="0"/>
              </a:rPr>
            </a:br>
            <a:r>
              <a:rPr lang="es-CL" sz="4900" b="1" dirty="0" smtClean="0">
                <a:latin typeface="Century Gothic" pitchFamily="34" charset="0"/>
              </a:rPr>
              <a:t>de Servicios Interurbanos </a:t>
            </a:r>
            <a:r>
              <a:rPr lang="es-CL" sz="3600" b="1" dirty="0" smtClean="0"/>
              <a:t/>
            </a:r>
            <a:br>
              <a:rPr lang="es-CL" sz="3600" b="1" dirty="0" smtClean="0"/>
            </a:br>
            <a:r>
              <a:rPr lang="es-CL" sz="2800" dirty="0" smtClean="0">
                <a:latin typeface="Century Gothic" pitchFamily="34" charset="0"/>
              </a:rPr>
              <a:t>(Segundo Semestre </a:t>
            </a:r>
            <a:r>
              <a:rPr lang="es-CL" sz="2800" dirty="0">
                <a:latin typeface="Century Gothic" pitchFamily="34" charset="0"/>
              </a:rPr>
              <a:t>de </a:t>
            </a:r>
            <a:r>
              <a:rPr lang="es-CL" sz="2800" dirty="0" smtClean="0">
                <a:latin typeface="Century Gothic" pitchFamily="34" charset="0"/>
              </a:rPr>
              <a:t>2013</a:t>
            </a:r>
            <a:r>
              <a:rPr lang="es-CL" sz="2800" dirty="0" smtClean="0"/>
              <a:t>)</a:t>
            </a:r>
            <a:endParaRPr lang="es-CL" sz="28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3821963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837068" y="4020343"/>
            <a:ext cx="320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sz="2400" b="1" dirty="0" smtClean="0">
              <a:solidFill>
                <a:srgbClr val="006CB7"/>
              </a:solidFill>
              <a:latin typeface="Verdana"/>
              <a:ea typeface="ヒラギノ角ゴ Pro W3" charset="-128"/>
              <a:cs typeface="Verdana"/>
            </a:endParaRPr>
          </a:p>
          <a:p>
            <a:endParaRPr lang="es-CL" sz="24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  <a:p>
            <a:r>
              <a:rPr lang="es-CL" sz="24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www.fiscalizacion.cl</a:t>
            </a:r>
            <a:endParaRPr lang="es-CL" sz="24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044" y="5231854"/>
            <a:ext cx="3389313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17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206624" y="188640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CONSULTA POR NOMBRE DE EMPRESA DE BUSES</a:t>
            </a:r>
            <a:endParaRPr lang="es-CL" sz="3600" b="1" dirty="0" smtClean="0">
              <a:solidFill>
                <a:srgbClr val="FF0000"/>
              </a:solidFill>
              <a:latin typeface="Century Gothic" pitchFamily="34" charset="0"/>
            </a:endParaRPr>
          </a:p>
        </p:txBody>
      </p:sp>
      <p:pic>
        <p:nvPicPr>
          <p:cNvPr id="5" name="Picture 2" descr="C:\Users\Pflores\AppData\Local\Microsoft\Windows\Temporary Internet Files\Content.Outlook\7MACXX6A\consulta_empresas_ran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40" y="1556792"/>
            <a:ext cx="7548237" cy="50572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93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idx="4294967295"/>
          </p:nvPr>
        </p:nvSpPr>
        <p:spPr>
          <a:xfrm>
            <a:off x="522654" y="2132856"/>
            <a:ext cx="8194702" cy="936625"/>
          </a:xfrm>
        </p:spPr>
        <p:txBody>
          <a:bodyPr>
            <a:normAutofit fontScale="90000"/>
          </a:bodyPr>
          <a:lstStyle/>
          <a:p>
            <a:r>
              <a:rPr lang="es-CL" sz="4900" b="1" dirty="0" smtClean="0">
                <a:latin typeface="Century Gothic" pitchFamily="34" charset="0"/>
              </a:rPr>
              <a:t>Ranking Nº 4 de Infracciones </a:t>
            </a:r>
            <a:br>
              <a:rPr lang="es-CL" sz="4900" b="1" dirty="0" smtClean="0">
                <a:latin typeface="Century Gothic" pitchFamily="34" charset="0"/>
              </a:rPr>
            </a:br>
            <a:r>
              <a:rPr lang="es-CL" sz="4900" b="1" dirty="0" smtClean="0">
                <a:latin typeface="Century Gothic" pitchFamily="34" charset="0"/>
              </a:rPr>
              <a:t>de Servicios Interurbanos </a:t>
            </a:r>
            <a:r>
              <a:rPr lang="es-CL" sz="3600" b="1" dirty="0" smtClean="0"/>
              <a:t/>
            </a:r>
            <a:br>
              <a:rPr lang="es-CL" sz="3600" b="1" dirty="0" smtClean="0"/>
            </a:br>
            <a:r>
              <a:rPr lang="es-CL" sz="2800" dirty="0" smtClean="0">
                <a:latin typeface="Century Gothic" pitchFamily="34" charset="0"/>
              </a:rPr>
              <a:t>(Semestre </a:t>
            </a:r>
            <a:r>
              <a:rPr lang="es-CL" sz="2800" dirty="0">
                <a:latin typeface="Century Gothic" pitchFamily="34" charset="0"/>
              </a:rPr>
              <a:t>Semestre de </a:t>
            </a:r>
            <a:r>
              <a:rPr lang="es-CL" sz="2800" dirty="0" smtClean="0">
                <a:latin typeface="Century Gothic" pitchFamily="34" charset="0"/>
              </a:rPr>
              <a:t>2013</a:t>
            </a:r>
            <a:r>
              <a:rPr lang="es-CL" sz="2800" dirty="0" smtClean="0"/>
              <a:t>)</a:t>
            </a:r>
            <a:endParaRPr lang="es-CL" sz="28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3821963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837068" y="4020343"/>
            <a:ext cx="320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sz="2400" b="1" dirty="0" smtClean="0">
              <a:solidFill>
                <a:srgbClr val="006CB7"/>
              </a:solidFill>
              <a:latin typeface="Verdana"/>
              <a:ea typeface="ヒラギノ角ゴ Pro W3" charset="-128"/>
              <a:cs typeface="Verdana"/>
            </a:endParaRPr>
          </a:p>
          <a:p>
            <a:endParaRPr lang="es-CL" sz="24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  <a:p>
            <a:r>
              <a:rPr lang="es-CL" sz="24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www.fiscalizacion.cl</a:t>
            </a:r>
            <a:endParaRPr lang="es-CL" sz="24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044" y="5231854"/>
            <a:ext cx="3389313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965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160909" y="156666"/>
            <a:ext cx="8136904" cy="1040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sz="3600" b="1" dirty="0" smtClean="0">
                <a:solidFill>
                  <a:srgbClr val="FF0000"/>
                </a:solidFill>
                <a:latin typeface="Century Gothic" pitchFamily="34" charset="0"/>
              </a:rPr>
              <a:t>METODOLOGÍA UTILIZADA</a:t>
            </a:r>
            <a:endParaRPr lang="es-CL" sz="3600" b="1" dirty="0" smtClean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7504" y="908720"/>
            <a:ext cx="885698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Controles </a:t>
            </a: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efectuados entre julio y diciembre de 2013.</a:t>
            </a: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Se realizaron 45.075 fiscalizaciones a 111 empresas.</a:t>
            </a: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Se </a:t>
            </a: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consideraron </a:t>
            </a: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5.855 infracciones por faltas a condiciones técnicas y de seguridad.</a:t>
            </a: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Se </a:t>
            </a: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incluyeron </a:t>
            </a: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104 empresas con al menos, el 40% de su flota fiscalizada.</a:t>
            </a: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Se fiscalizaron 3.764 buses. Esto equivale a 7 de cada 10 buses autorizados por el MTT.</a:t>
            </a:r>
          </a:p>
        </p:txBody>
      </p:sp>
    </p:spTree>
    <p:extLst>
      <p:ext uri="{BB962C8B-B14F-4D97-AF65-F5344CB8AC3E}">
        <p14:creationId xmlns:p14="http://schemas.microsoft.com/office/powerpoint/2010/main" val="6785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160909" y="156666"/>
            <a:ext cx="8136904" cy="1040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INFRACCIONES MÁS COMUNES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79512" y="332656"/>
            <a:ext cx="878497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s-CL" sz="32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  <a:p>
            <a:pPr marL="342000" indent="-342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22,7%: Parabrisas que impiden una correcta visibilidad al conductor.</a:t>
            </a:r>
          </a:p>
          <a:p>
            <a:pPr marL="342000" indent="-342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14.3%: Dispositivo de control de velocidad desconectado o no se porta.</a:t>
            </a:r>
          </a:p>
          <a:p>
            <a:pPr marL="342000" indent="-342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10.4%: No mostrar video con recomendaciones de seguridad para los pasajeros.</a:t>
            </a:r>
          </a:p>
          <a:p>
            <a:pPr marL="342000" indent="-342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Luego le siguen placa patente </a:t>
            </a: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ilegible, </a:t>
            </a: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fallas en las luces que indican retroceso, detención o virajes y neumáticos desgastados o con telas a las vista.</a:t>
            </a:r>
          </a:p>
          <a:p>
            <a:pPr marL="342000" indent="-342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s-CL" sz="2800" b="1" dirty="0" smtClean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5291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 bwMode="auto">
          <a:xfrm>
            <a:off x="179512" y="260648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EMPRESAS CON </a:t>
            </a:r>
            <a:r>
              <a:rPr lang="es-CL" sz="3600" b="1" u="sng" dirty="0" smtClean="0">
                <a:solidFill>
                  <a:srgbClr val="FF0000"/>
                </a:solidFill>
                <a:latin typeface="Century Gothic" pitchFamily="34" charset="0"/>
              </a:rPr>
              <a:t>MAYOR %</a:t>
            </a:r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 </a:t>
            </a:r>
          </a:p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DE INFRACCIONES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44124"/>
              </p:ext>
            </p:extLst>
          </p:nvPr>
        </p:nvGraphicFramePr>
        <p:xfrm>
          <a:off x="827584" y="1484784"/>
          <a:ext cx="7488832" cy="5043534"/>
        </p:xfrm>
        <a:graphic>
          <a:graphicData uri="http://schemas.openxmlformats.org/drawingml/2006/table">
            <a:tbl>
              <a:tblPr/>
              <a:tblGrid>
                <a:gridCol w="1296144"/>
                <a:gridCol w="3312368"/>
                <a:gridCol w="1512168"/>
                <a:gridCol w="1368152"/>
              </a:tblGrid>
              <a:tr h="49049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Ranking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Nombre empresa</a:t>
                      </a:r>
                      <a:endParaRPr lang="es-ES" sz="1600" b="1" i="0" u="none" strike="noStrike" dirty="0">
                        <a:solidFill>
                          <a:srgbClr val="FFFFFF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% de infracciones</a:t>
                      </a:r>
                      <a:endParaRPr lang="es-ES" sz="1600" b="1" i="0" u="none" strike="noStrike" dirty="0">
                        <a:solidFill>
                          <a:srgbClr val="FFFFFF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Tamaño flota</a:t>
                      </a:r>
                      <a:endParaRPr lang="es-ES" sz="1600" b="1" i="0" u="none" strike="noStrike" dirty="0">
                        <a:solidFill>
                          <a:srgbClr val="FFFFFF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BUSES COLINA</a:t>
                      </a:r>
                      <a:endParaRPr lang="es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71,4%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8 </a:t>
                      </a:r>
                      <a:endParaRPr lang="es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HORIZONTE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54,5%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</a:t>
                      </a:r>
                      <a:r>
                        <a:rPr lang="es-E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ITALMAR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GAMA BUS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47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RUTA BUS 78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48,2%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16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PULLMAN BUS ATACAMA VIP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45,2%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SALON RIOS DEL SUR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44,8%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23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VIA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COSTA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39,1%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15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GGO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38,7%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12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GOLONDRINA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34,7%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46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ATACAMA 2000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33,3%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CRUZ DEL NORTE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33,3%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BUSES COMBARBALA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28,1%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9 </a:t>
                      </a:r>
                      <a:endParaRPr lang="es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BUSES </a:t>
                      </a:r>
                      <a:r>
                        <a:rPr lang="es-E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PULLMAN</a:t>
                      </a: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TURIS</a:t>
                      </a: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27,3%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BUSES DIAZ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25,4%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30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34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BUSES </a:t>
                      </a:r>
                      <a:r>
                        <a:rPr lang="es-E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TEPUAL</a:t>
                      </a:r>
                      <a:endParaRPr lang="es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25,0%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23 </a:t>
                      </a:r>
                      <a:endParaRPr lang="es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74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 bwMode="auto">
          <a:xfrm>
            <a:off x="179512" y="260648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EMPRESAS CON </a:t>
            </a:r>
            <a:r>
              <a:rPr lang="es-CL" sz="3600" b="1" u="sng" dirty="0" smtClean="0">
                <a:solidFill>
                  <a:srgbClr val="FF0000"/>
                </a:solidFill>
                <a:latin typeface="Century Gothic" pitchFamily="34" charset="0"/>
              </a:rPr>
              <a:t>MENOR % </a:t>
            </a:r>
          </a:p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DE INFRACCIONES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112976"/>
              </p:ext>
            </p:extLst>
          </p:nvPr>
        </p:nvGraphicFramePr>
        <p:xfrm>
          <a:off x="683568" y="1484784"/>
          <a:ext cx="7488832" cy="5039996"/>
        </p:xfrm>
        <a:graphic>
          <a:graphicData uri="http://schemas.openxmlformats.org/drawingml/2006/table">
            <a:tbl>
              <a:tblPr/>
              <a:tblGrid>
                <a:gridCol w="1512168"/>
                <a:gridCol w="2880320"/>
                <a:gridCol w="1656184"/>
                <a:gridCol w="1440160"/>
              </a:tblGrid>
              <a:tr h="55962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Ranking</a:t>
                      </a: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Nombre empresa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% de infracciones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Tamaño flota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CRUZ DEL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5,5%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102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PULLMAN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TUR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26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FIERRO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RUTA DEL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09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TALCA-PARIS-LONDRES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24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ROMANI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VIATUR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FERNANDEZ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3,2%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34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ETM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2,9%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41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EME BUS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92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</a:t>
                      </a:r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BIO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BIO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1,1%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31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PULLMAN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34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TERRATUR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TRANSAUSTRAL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BUS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TURIBUS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LTDA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5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 bwMode="auto">
          <a:xfrm>
            <a:off x="179512" y="260648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EMPRESAS CON </a:t>
            </a:r>
            <a:r>
              <a:rPr lang="es-CL" sz="3600" b="1" u="sng" dirty="0" smtClean="0">
                <a:solidFill>
                  <a:srgbClr val="FF0000"/>
                </a:solidFill>
                <a:latin typeface="Century Gothic" pitchFamily="34" charset="0"/>
              </a:rPr>
              <a:t>MAYOR</a:t>
            </a:r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 </a:t>
            </a:r>
          </a:p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NÚMERO DE BUSES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703223"/>
              </p:ext>
            </p:extLst>
          </p:nvPr>
        </p:nvGraphicFramePr>
        <p:xfrm>
          <a:off x="467544" y="1484784"/>
          <a:ext cx="7776865" cy="4980147"/>
        </p:xfrm>
        <a:graphic>
          <a:graphicData uri="http://schemas.openxmlformats.org/drawingml/2006/table">
            <a:tbl>
              <a:tblPr/>
              <a:tblGrid>
                <a:gridCol w="1368151"/>
                <a:gridCol w="3384376"/>
                <a:gridCol w="1728194"/>
                <a:gridCol w="1296144"/>
              </a:tblGrid>
              <a:tr h="54174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Ranking</a:t>
                      </a: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Nombre empresa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% de infracciones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Tamaño flota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PULLMAN BUS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11,8%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1.312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TUR BUS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1.014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CONDOR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11,9%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160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PULLMAN DEL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24,9%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132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PALMIRA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22,1%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127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EXPRESO NORTE TAC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22,7%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105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CRUZ DEL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5,5%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102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LINEA AZUL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16,6%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101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EME BUS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AHUMADA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8,1%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CIKTUR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15,0%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76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LINATAL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70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NILAHUE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10,2%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68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JAC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62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JET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17,6%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ANDIMAR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8,1%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5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206624" y="188640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EMPRESAS CON </a:t>
            </a:r>
            <a:r>
              <a:rPr lang="es-CL" sz="3600" b="1" u="sng" dirty="0" smtClean="0">
                <a:solidFill>
                  <a:srgbClr val="FF0000"/>
                </a:solidFill>
                <a:latin typeface="Century Gothic" pitchFamily="34" charset="0"/>
              </a:rPr>
              <a:t>MENOR</a:t>
            </a:r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 </a:t>
            </a:r>
          </a:p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NÚMERO DE BUSES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255777"/>
              </p:ext>
            </p:extLst>
          </p:nvPr>
        </p:nvGraphicFramePr>
        <p:xfrm>
          <a:off x="611560" y="1484784"/>
          <a:ext cx="7632847" cy="4980147"/>
        </p:xfrm>
        <a:graphic>
          <a:graphicData uri="http://schemas.openxmlformats.org/drawingml/2006/table">
            <a:tbl>
              <a:tblPr/>
              <a:tblGrid>
                <a:gridCol w="1224135"/>
                <a:gridCol w="3528392"/>
                <a:gridCol w="1584176"/>
                <a:gridCol w="1296144"/>
              </a:tblGrid>
              <a:tr h="54174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Ranking</a:t>
                      </a: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Nombre empresa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% de infracciones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Tamaño flota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2883" marR="2883" marT="2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PALACIOS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16,7%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TURIBUS LTDA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HORIZONTE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54,5%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PULLMAN TURIS-SUR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27,3%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FENIX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PULLMAN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INTERNACIONAL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9,5%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ATACAMA 2000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33,3%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CRUZ DEL NORTE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33,3%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RUTA 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21,4%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</a:t>
                      </a:r>
                      <a:r>
                        <a:rPr lang="es-E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INTERSUR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TRANSAUSTRAL BUS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LOLOL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11,1%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RUL BUS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LIQUIÑE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5,9%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RUTA DEL SUR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BUSES ITALMAR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TERRATUR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5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206624" y="188640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COMPARACIÓN CON EL TERCER</a:t>
            </a:r>
          </a:p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RANKING</a:t>
            </a:r>
            <a:endParaRPr lang="es-CL" sz="3600" b="1" dirty="0" smtClean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67544" y="1484784"/>
            <a:ext cx="799288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Controles efectuados entre julio y diciembre de </a:t>
            </a: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2013.</a:t>
            </a:r>
            <a:endParaRPr lang="es-ES" sz="28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Se realizaron 45.075 fiscalizaciones a 111 empresas</a:t>
            </a: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.</a:t>
            </a: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CL" sz="2800" b="1" dirty="0">
                <a:solidFill>
                  <a:srgbClr val="006CB7"/>
                </a:solidFill>
                <a:latin typeface="Century Gothic" panose="020B0502020202020204" pitchFamily="34" charset="0"/>
                <a:cs typeface="Verdana"/>
              </a:rPr>
              <a:t>Se incrementó la cantidad de controles de 33.454 a 45.075</a:t>
            </a:r>
            <a:r>
              <a:rPr lang="es-CL" sz="2800" b="1" dirty="0" smtClean="0">
                <a:solidFill>
                  <a:srgbClr val="006CB7"/>
                </a:solidFill>
                <a:latin typeface="Century Gothic" panose="020B0502020202020204" pitchFamily="34" charset="0"/>
                <a:cs typeface="Verdana"/>
              </a:rPr>
              <a:t>.</a:t>
            </a: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 smtClean="0">
                <a:solidFill>
                  <a:srgbClr val="006CB7"/>
                </a:solidFill>
                <a:latin typeface="Century Gothic" panose="020B0502020202020204" pitchFamily="34" charset="0"/>
                <a:cs typeface="Verdana"/>
              </a:rPr>
              <a:t>El parque de buses </a:t>
            </a:r>
            <a:r>
              <a:rPr lang="es-ES" sz="2800" b="1" dirty="0">
                <a:solidFill>
                  <a:srgbClr val="006CB7"/>
                </a:solidFill>
                <a:latin typeface="Century Gothic" panose="020B0502020202020204" pitchFamily="34" charset="0"/>
                <a:cs typeface="Verdana"/>
              </a:rPr>
              <a:t>controlados </a:t>
            </a:r>
            <a:r>
              <a:rPr lang="es-ES" sz="2800" b="1" dirty="0" smtClean="0">
                <a:solidFill>
                  <a:srgbClr val="006CB7"/>
                </a:solidFill>
                <a:latin typeface="Century Gothic" panose="020B0502020202020204" pitchFamily="34" charset="0"/>
                <a:cs typeface="Verdana"/>
              </a:rPr>
              <a:t>pasó de  3.642 </a:t>
            </a:r>
            <a:r>
              <a:rPr lang="es-ES" sz="2800" b="1" dirty="0">
                <a:solidFill>
                  <a:srgbClr val="006CB7"/>
                </a:solidFill>
                <a:latin typeface="Century Gothic" panose="020B0502020202020204" pitchFamily="34" charset="0"/>
                <a:cs typeface="Verdana"/>
              </a:rPr>
              <a:t>a 3.764 buses, llegando a una cobertura de 71,5% y a 12 controles en promedio por bus en el semestre.</a:t>
            </a:r>
            <a:endParaRPr lang="es-CL" sz="2800" b="1" dirty="0" smtClean="0">
              <a:solidFill>
                <a:srgbClr val="006CB7"/>
              </a:solidFill>
              <a:latin typeface="Century Gothic" panose="020B0502020202020204" pitchFamily="34" charset="0"/>
              <a:cs typeface="Verdana"/>
            </a:endParaRP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endParaRPr lang="es-ES" sz="2800" b="1" dirty="0" smtClean="0">
              <a:solidFill>
                <a:srgbClr val="006CB7"/>
              </a:solidFill>
              <a:latin typeface="Century Gothic" panose="020B0502020202020204" pitchFamily="34" charset="0"/>
              <a:cs typeface="Verdana"/>
            </a:endParaRP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endParaRPr lang="es-ES" sz="28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9816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206624" y="188640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600" b="1" dirty="0" smtClean="0">
                <a:solidFill>
                  <a:srgbClr val="FF0000"/>
                </a:solidFill>
                <a:latin typeface="Century Gothic" pitchFamily="34" charset="0"/>
              </a:rPr>
              <a:t>CONSULTA POR NOMBRE DE EMPRESA DE BUSES</a:t>
            </a:r>
            <a:endParaRPr lang="es-CL" sz="3600" b="1" dirty="0" smtClean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67544" y="1484784"/>
            <a:ext cx="799288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Entrega información de los 4 ranking y de la flota de la empresa, como antigüedad promedio y </a:t>
            </a: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cantidad </a:t>
            </a:r>
            <a:r>
              <a:rPr lang="es-ES" sz="2800" b="1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de buses.</a:t>
            </a:r>
            <a:endParaRPr lang="es-ES" sz="28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En el banner </a:t>
            </a: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“</a:t>
            </a:r>
            <a:r>
              <a:rPr lang="es-ES" sz="2800" b="1" dirty="0" smtClean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Consulta por Empresa” </a:t>
            </a:r>
            <a:r>
              <a:rPr lang="es-ES" sz="2800" b="1" dirty="0">
                <a:solidFill>
                  <a:srgbClr val="006CB7"/>
                </a:solidFill>
                <a:latin typeface="Century Gothic" pitchFamily="34" charset="0"/>
                <a:ea typeface="ヒラギノ角ゴ Pro W3" charset="-128"/>
                <a:cs typeface="Verdana"/>
              </a:rPr>
              <a:t>en www.fiscalizacion.cl</a:t>
            </a: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endParaRPr lang="es-ES" sz="2800" b="1" dirty="0" smtClean="0">
              <a:solidFill>
                <a:srgbClr val="006CB7"/>
              </a:solidFill>
              <a:latin typeface="Century Gothic" panose="020B0502020202020204" pitchFamily="34" charset="0"/>
              <a:cs typeface="Verdana"/>
            </a:endParaRPr>
          </a:p>
          <a:p>
            <a:pPr marL="338328" indent="-338328" algn="just" fontAlgn="base">
              <a:spcBef>
                <a:spcPts val="600"/>
              </a:spcBef>
              <a:spcAft>
                <a:spcPts val="600"/>
              </a:spcAft>
              <a:buSzPts val="2200"/>
              <a:buFont typeface="Arial"/>
              <a:buChar char="•"/>
            </a:pPr>
            <a:endParaRPr lang="es-ES" sz="2800" b="1" dirty="0">
              <a:solidFill>
                <a:srgbClr val="006CB7"/>
              </a:solidFill>
              <a:latin typeface="Century Gothic" pitchFamily="34" charset="0"/>
              <a:ea typeface="ヒラギノ角ゴ Pro W3" charset="-128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30" y="4600366"/>
            <a:ext cx="7640389" cy="767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955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GOB</Template>
  <TotalTime>2588</TotalTime>
  <Words>757</Words>
  <Application>Microsoft Office PowerPoint</Application>
  <PresentationFormat>Presentación en pantalla (4:3)</PresentationFormat>
  <Paragraphs>310</Paragraphs>
  <Slides>11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GOB</vt:lpstr>
      <vt:lpstr>1_Office Theme</vt:lpstr>
      <vt:lpstr>2_Office Theme</vt:lpstr>
      <vt:lpstr>3_Office Theme</vt:lpstr>
      <vt:lpstr>Ranking Nº 4 de Infracciones  de Servicios Interurbanos  (Segundo Semestre de 2013)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Ranking Nº 4 de Infracciones  de Servicios Interurbanos  (Semestre Semestre de 2013)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Zuñiga Cereceda</dc:creator>
  <cp:lastModifiedBy>Alejandra Valeska Maira Carreño</cp:lastModifiedBy>
  <cp:revision>175</cp:revision>
  <cp:lastPrinted>2013-07-08T22:52:16Z</cp:lastPrinted>
  <dcterms:created xsi:type="dcterms:W3CDTF">2012-07-10T21:24:58Z</dcterms:created>
  <dcterms:modified xsi:type="dcterms:W3CDTF">2014-01-16T22:53:02Z</dcterms:modified>
</cp:coreProperties>
</file>